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78" r:id="rId36"/>
    <p:sldId id="277" r:id="rId37"/>
    <p:sldId id="256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2" r:id="rId49"/>
    <p:sldId id="273" r:id="rId50"/>
    <p:sldId id="274" r:id="rId51"/>
    <p:sldId id="275" r:id="rId52"/>
    <p:sldId id="296" r:id="rId53"/>
    <p:sldId id="297" r:id="rId54"/>
    <p:sldId id="276" r:id="rId55"/>
    <p:sldId id="298" r:id="rId56"/>
    <p:sldId id="299" r:id="rId57"/>
    <p:sldId id="300" r:id="rId58"/>
    <p:sldId id="301" r:id="rId59"/>
    <p:sldId id="302" r:id="rId60"/>
    <p:sldId id="303" r:id="rId61"/>
    <p:sldId id="304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13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362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165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423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3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9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49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309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09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829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317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2D5A1-832C-485C-86F1-F212D9FC425A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51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133725" y="2391460"/>
            <a:ext cx="30289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• Revision History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• Menu Structure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• List of Screen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• Story </a:t>
            </a:r>
            <a:r>
              <a:rPr lang="en-US" altLang="ko-KR" dirty="0" err="1" smtClean="0"/>
              <a:t>Bord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14650" y="1905000"/>
            <a:ext cx="849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index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24034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698612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915404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강현정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2023.07.17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공지 등록 승인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69" y="1214063"/>
            <a:ext cx="6988498" cy="351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85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698612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915404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강현정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2023.07.17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상품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Q&amp;A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처리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67" y="1263922"/>
            <a:ext cx="7467539" cy="263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33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698612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915404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강현정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2023.07.17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상품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Q&amp;A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8" y="1221906"/>
            <a:ext cx="7635665" cy="408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80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698612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915404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강현정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2023.07.17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고객문의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(1:1)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처리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00" y="1209306"/>
            <a:ext cx="7468852" cy="34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42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698612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915404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강현정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2023.07.17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고객문의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(1:1)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처리</a:t>
                      </a:r>
                      <a:r>
                        <a:rPr lang="ko-KR" alt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상세</a:t>
                      </a:r>
                      <a:endParaRPr lang="ko-KR" altLang="en-US" sz="10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9" y="1204580"/>
            <a:ext cx="7287912" cy="380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1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698612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915404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강현정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2023.07.17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회원 주문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교환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환불 조회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8" y="1227871"/>
            <a:ext cx="6964950" cy="42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25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698612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915404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강현정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2023.07.17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회원 주문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교환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환불 조회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8" y="1034681"/>
            <a:ext cx="7548185" cy="480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55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698612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915404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강현정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2023.07.17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상품별 환불 처리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58" y="1133101"/>
            <a:ext cx="6563142" cy="490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2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698612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915404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강현정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2023.07.17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상품별 교환 처리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04" y="1114049"/>
            <a:ext cx="6594963" cy="509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29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698612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915404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강현정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2023.07.17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카테고리 등록 관리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51" y="1179683"/>
            <a:ext cx="3581900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0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987682"/>
              </p:ext>
            </p:extLst>
          </p:nvPr>
        </p:nvGraphicFramePr>
        <p:xfrm>
          <a:off x="1184275" y="1529291"/>
          <a:ext cx="9493252" cy="1299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650">
                  <a:extLst>
                    <a:ext uri="{9D8B030D-6E8A-4147-A177-3AD203B41FA5}">
                      <a16:colId xmlns:a16="http://schemas.microsoft.com/office/drawing/2014/main" val="2830711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883379373"/>
                    </a:ext>
                  </a:extLst>
                </a:gridCol>
                <a:gridCol w="4591050">
                  <a:extLst>
                    <a:ext uri="{9D8B030D-6E8A-4147-A177-3AD203B41FA5}">
                      <a16:colId xmlns:a16="http://schemas.microsoft.com/office/drawing/2014/main" val="778289619"/>
                    </a:ext>
                  </a:extLst>
                </a:gridCol>
                <a:gridCol w="1962152">
                  <a:extLst>
                    <a:ext uri="{9D8B030D-6E8A-4147-A177-3AD203B41FA5}">
                      <a16:colId xmlns:a16="http://schemas.microsoft.com/office/drawing/2014/main" val="2292795812"/>
                    </a:ext>
                  </a:extLst>
                </a:gridCol>
              </a:tblGrid>
              <a:tr h="4332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version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944287"/>
                  </a:ext>
                </a:extLst>
              </a:tr>
              <a:tr h="4332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2023.07.17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341973"/>
                  </a:ext>
                </a:extLst>
              </a:tr>
              <a:tr h="43321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73782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021638" y="644009"/>
            <a:ext cx="16111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/>
              <a:t>History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3044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698612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915404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강현정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2023.07.17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카테고리 리스트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8" y="1142616"/>
            <a:ext cx="6982799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79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698612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915404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강현정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2023.07.17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8" y="1199926"/>
            <a:ext cx="7331508" cy="477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84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698612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915404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강현정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2023.07.17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7" y="1444382"/>
            <a:ext cx="7491601" cy="259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13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698612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915404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강현정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2023.07.17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39" y="1430612"/>
            <a:ext cx="7489710" cy="28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46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698612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915404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강현정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2023.07.17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8" y="1196729"/>
            <a:ext cx="7355087" cy="284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27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492506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홈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윤용식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23.07.18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홈페이지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092377" y="270530"/>
          <a:ext cx="3679571" cy="1661414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관리자가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팝업등록을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하면 가능케 함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X</a:t>
                      </a:r>
                      <a:r>
                        <a:rPr lang="en-US" altLang="ko-KR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클릭시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24h 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보이지않게 설정</a:t>
                      </a:r>
                      <a:r>
                        <a:rPr lang="en-US" altLang="ko-KR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카테고리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클릭시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활용하여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*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상품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view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변환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베스트상품 리뷰를 화면에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뿌려줌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3715512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</a:tblGrid>
              <a:tr h="4862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홈페이지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클릭시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첫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8" y="876702"/>
            <a:ext cx="7567866" cy="5225924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5280" y="876702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12" name="타원 11"/>
          <p:cNvSpPr/>
          <p:nvPr/>
        </p:nvSpPr>
        <p:spPr>
          <a:xfrm>
            <a:off x="83540" y="2671100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</p:txBody>
      </p:sp>
      <p:sp>
        <p:nvSpPr>
          <p:cNvPr id="13" name="타원 12"/>
          <p:cNvSpPr/>
          <p:nvPr/>
        </p:nvSpPr>
        <p:spPr>
          <a:xfrm>
            <a:off x="2710784" y="3173562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*</a:t>
            </a:r>
            <a:endParaRPr lang="en-US" altLang="ko-KR" dirty="0"/>
          </a:p>
        </p:txBody>
      </p:sp>
      <p:sp>
        <p:nvSpPr>
          <p:cNvPr id="14" name="타원 13"/>
          <p:cNvSpPr/>
          <p:nvPr/>
        </p:nvSpPr>
        <p:spPr>
          <a:xfrm>
            <a:off x="1170218" y="4751691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6484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</a:t>
                      </a:r>
                      <a:r>
                        <a:rPr 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Title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홈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홈페이지 화면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092377" y="270530"/>
          <a:ext cx="3679571" cy="1171321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카테고리별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상품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처리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클릭시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태그를 활용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페이지 이동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3715512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</a:tblGrid>
              <a:tr h="4862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홈페이지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클릭시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첫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8584"/>
          <a:stretch/>
        </p:blipFill>
        <p:spPr>
          <a:xfrm>
            <a:off x="300788" y="845268"/>
            <a:ext cx="7567866" cy="515796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95114" y="1253228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9" name="타원 8"/>
          <p:cNvSpPr/>
          <p:nvPr/>
        </p:nvSpPr>
        <p:spPr>
          <a:xfrm>
            <a:off x="3109784" y="3400362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9061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상품별 이미지 가져와서 뿌리기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다중 가능케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상품별 정보 뿌리기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선택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value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장바구니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or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찜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or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구매에 보내기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타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PAY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연동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5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찜 리스트로 이동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6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클릭 시 해당 위치로 이동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(#)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1235374"/>
        </p:xfrm>
        <a:graphic>
          <a:graphicData uri="http://schemas.openxmlformats.org/drawingml/2006/table">
            <a:tbl>
              <a:tblPr/>
              <a:tblGrid>
                <a:gridCol w="3715512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</a:tblGrid>
              <a:tr h="6152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6200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상품 상세 페이지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각 버튼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클릭시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해당 페이지로 이동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or 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위치 이동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8583"/>
          <a:stretch/>
        </p:blipFill>
        <p:spPr>
          <a:xfrm>
            <a:off x="277772" y="842538"/>
            <a:ext cx="7590882" cy="582036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695114" y="1253228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12" name="타원 11"/>
          <p:cNvSpPr/>
          <p:nvPr/>
        </p:nvSpPr>
        <p:spPr>
          <a:xfrm>
            <a:off x="4112088" y="1864306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en-US" altLang="ko-KR" dirty="0"/>
          </a:p>
        </p:txBody>
      </p:sp>
      <p:sp>
        <p:nvSpPr>
          <p:cNvPr id="13" name="타원 12"/>
          <p:cNvSpPr/>
          <p:nvPr/>
        </p:nvSpPr>
        <p:spPr>
          <a:xfrm>
            <a:off x="3968088" y="2841961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en-US" altLang="ko-KR" dirty="0"/>
          </a:p>
        </p:txBody>
      </p:sp>
      <p:sp>
        <p:nvSpPr>
          <p:cNvPr id="14" name="타원 13"/>
          <p:cNvSpPr/>
          <p:nvPr/>
        </p:nvSpPr>
        <p:spPr>
          <a:xfrm>
            <a:off x="5037975" y="3933335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en-US" altLang="ko-KR" dirty="0"/>
          </a:p>
        </p:txBody>
      </p:sp>
      <p:sp>
        <p:nvSpPr>
          <p:cNvPr id="15" name="타원 14"/>
          <p:cNvSpPr/>
          <p:nvPr/>
        </p:nvSpPr>
        <p:spPr>
          <a:xfrm>
            <a:off x="6618297" y="3899363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en-US" altLang="ko-KR" dirty="0"/>
          </a:p>
        </p:txBody>
      </p:sp>
      <p:sp>
        <p:nvSpPr>
          <p:cNvPr id="16" name="타원 15"/>
          <p:cNvSpPr/>
          <p:nvPr/>
        </p:nvSpPr>
        <p:spPr>
          <a:xfrm>
            <a:off x="2404105" y="4586149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30818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092377" y="270530"/>
          <a:ext cx="3679571" cy="185635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후기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상품 조회수 </a:t>
                      </a:r>
                      <a:r>
                        <a:rPr lang="en-US" altLang="ko-KR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Cnt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해서 뿌리기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작성자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비밀번호 입력 후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리뷰등록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로그인시에만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회원별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구매정보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리뷰내용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뿌리기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리뷰별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댓글 테이블 만들기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클릭시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display show)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3715512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</a:tblGrid>
              <a:tr h="4862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작성자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pw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적고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리뷰등록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누르면 바로 띄워주게 만들기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8583"/>
          <a:stretch/>
        </p:blipFill>
        <p:spPr>
          <a:xfrm>
            <a:off x="300788" y="842538"/>
            <a:ext cx="7567866" cy="5719131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932913" y="1659505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13" name="타원 12"/>
          <p:cNvSpPr/>
          <p:nvPr/>
        </p:nvSpPr>
        <p:spPr>
          <a:xfrm>
            <a:off x="862800" y="3586163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50800" y="3667539"/>
            <a:ext cx="1070113" cy="2981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62800" y="4526319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</a:p>
        </p:txBody>
      </p:sp>
      <p:sp>
        <p:nvSpPr>
          <p:cNvPr id="15" name="타원 14"/>
          <p:cNvSpPr/>
          <p:nvPr/>
        </p:nvSpPr>
        <p:spPr>
          <a:xfrm>
            <a:off x="1932913" y="4975691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483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092377" y="270530"/>
          <a:ext cx="3679571" cy="1533271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상품 문의하기 클릭 시 새 창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띄워서 문의하기 페이지 </a:t>
                      </a:r>
                      <a:r>
                        <a:rPr lang="en-US" altLang="ko-KR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show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상품정보 넘겨주기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본인만 볼 수 있게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lock, pw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치고 들어갈 수 있게</a:t>
                      </a:r>
                      <a:r>
                        <a:rPr lang="en-US" altLang="ko-KR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답변현황도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뿌려주기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3715512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</a:tblGrid>
              <a:tr h="4862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8729"/>
          <a:stretch/>
        </p:blipFill>
        <p:spPr>
          <a:xfrm>
            <a:off x="300788" y="842538"/>
            <a:ext cx="7567866" cy="552266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5451412" y="1481533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12" name="타원 11"/>
          <p:cNvSpPr/>
          <p:nvPr/>
        </p:nvSpPr>
        <p:spPr>
          <a:xfrm>
            <a:off x="5951635" y="1926350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321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62281" y="644009"/>
            <a:ext cx="33799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Menu Structure 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97172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092377" y="270530"/>
          <a:ext cx="3679571" cy="2037334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어떤 상품에 대한 문의인지 상품정보 받아오기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어떤 문의인지 카테고리 체크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파일 여러 개 등록 가능케하기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등록 시 테이블에 저장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상품에 바로 뿌릴 수 있게 정보 보내주기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8490"/>
          <a:stretch/>
        </p:blipFill>
        <p:spPr>
          <a:xfrm>
            <a:off x="300788" y="901324"/>
            <a:ext cx="7567866" cy="582687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220913" y="1017806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12" name="타원 11"/>
          <p:cNvSpPr/>
          <p:nvPr/>
        </p:nvSpPr>
        <p:spPr>
          <a:xfrm>
            <a:off x="3796721" y="2031597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en-US" altLang="ko-KR" dirty="0"/>
          </a:p>
        </p:txBody>
      </p:sp>
      <p:sp>
        <p:nvSpPr>
          <p:cNvPr id="13" name="타원 12"/>
          <p:cNvSpPr/>
          <p:nvPr/>
        </p:nvSpPr>
        <p:spPr>
          <a:xfrm>
            <a:off x="5002668" y="5072808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en-US" altLang="ko-KR" dirty="0"/>
          </a:p>
        </p:txBody>
      </p:sp>
      <p:sp>
        <p:nvSpPr>
          <p:cNvPr id="14" name="타원 13"/>
          <p:cNvSpPr/>
          <p:nvPr/>
        </p:nvSpPr>
        <p:spPr>
          <a:xfrm>
            <a:off x="4429512" y="5845490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93896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글만 뿌려주면 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8876"/>
          <a:stretch/>
        </p:blipFill>
        <p:spPr>
          <a:xfrm>
            <a:off x="300789" y="842538"/>
            <a:ext cx="7567866" cy="556591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32913" y="1481533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9910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092377" y="270530"/>
          <a:ext cx="3679571" cy="2379853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로그인 클릭 시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ID</a:t>
                      </a:r>
                      <a:r>
                        <a:rPr lang="en-US" altLang="ko-KR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, PW 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틀리면 </a:t>
                      </a:r>
                      <a:r>
                        <a:rPr lang="en-US" altLang="ko-KR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alert 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띄워주기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쿠키로 저장해서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아이디저장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가능케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타 사이트로 로그인 가능케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페이지 이동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5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주문자명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비밀번호 받아서 주문테이블과 대조해서 정보 뿌려주기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8729"/>
          <a:stretch/>
        </p:blipFill>
        <p:spPr>
          <a:xfrm>
            <a:off x="300788" y="808566"/>
            <a:ext cx="7567866" cy="572141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615042" y="3112362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12" name="타원 11"/>
          <p:cNvSpPr/>
          <p:nvPr/>
        </p:nvSpPr>
        <p:spPr>
          <a:xfrm>
            <a:off x="3870902" y="3442163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</p:txBody>
      </p:sp>
      <p:sp>
        <p:nvSpPr>
          <p:cNvPr id="13" name="타원 12"/>
          <p:cNvSpPr/>
          <p:nvPr/>
        </p:nvSpPr>
        <p:spPr>
          <a:xfrm>
            <a:off x="4471042" y="4085164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en-US" altLang="ko-KR" dirty="0"/>
          </a:p>
        </p:txBody>
      </p:sp>
      <p:sp>
        <p:nvSpPr>
          <p:cNvPr id="14" name="타원 13"/>
          <p:cNvSpPr/>
          <p:nvPr/>
        </p:nvSpPr>
        <p:spPr>
          <a:xfrm>
            <a:off x="2587459" y="4695121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en-US" altLang="ko-KR" dirty="0"/>
          </a:p>
        </p:txBody>
      </p:sp>
      <p:sp>
        <p:nvSpPr>
          <p:cNvPr id="16" name="타원 15"/>
          <p:cNvSpPr/>
          <p:nvPr/>
        </p:nvSpPr>
        <p:spPr>
          <a:xfrm>
            <a:off x="4471042" y="4686364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en-US" altLang="ko-KR" dirty="0"/>
          </a:p>
        </p:txBody>
      </p:sp>
      <p:sp>
        <p:nvSpPr>
          <p:cNvPr id="17" name="타원 16"/>
          <p:cNvSpPr/>
          <p:nvPr/>
        </p:nvSpPr>
        <p:spPr>
          <a:xfrm>
            <a:off x="4759042" y="5431564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05600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092377" y="270530"/>
          <a:ext cx="3679571" cy="1533271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이름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이메일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휴대폰 받아서 회원테이블과 대조</a:t>
                      </a:r>
                      <a:endParaRPr lang="en-US" altLang="ko-KR" sz="10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틀리거나 없으면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alert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띄우기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클릭 시 정보가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맞다면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 or display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이용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ID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띄워주기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8583"/>
          <a:stretch/>
        </p:blipFill>
        <p:spPr>
          <a:xfrm>
            <a:off x="300788" y="876702"/>
            <a:ext cx="7567866" cy="57532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220913" y="2150704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12" name="타원 11"/>
          <p:cNvSpPr/>
          <p:nvPr/>
        </p:nvSpPr>
        <p:spPr>
          <a:xfrm>
            <a:off x="2865755" y="2815100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676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092377" y="270530"/>
          <a:ext cx="3679571" cy="2037334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ID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와 이름 받아서 없으면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alert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회원정보를 가져와서 적당량 뿌려주기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원하는 인증방법 클릭 후 이동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인증코드를 보내주고 맞으면</a:t>
                      </a:r>
                      <a:endParaRPr lang="en-US" altLang="ko-KR" sz="10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PW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수정하기 페이지 이동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or display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9169"/>
          <a:stretch/>
        </p:blipFill>
        <p:spPr>
          <a:xfrm>
            <a:off x="300788" y="842538"/>
            <a:ext cx="7567866" cy="597572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358858" y="2140765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12" name="타원 11"/>
          <p:cNvSpPr/>
          <p:nvPr/>
        </p:nvSpPr>
        <p:spPr>
          <a:xfrm>
            <a:off x="5113756" y="1941989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en-US" altLang="ko-KR" dirty="0"/>
          </a:p>
        </p:txBody>
      </p:sp>
      <p:sp>
        <p:nvSpPr>
          <p:cNvPr id="13" name="타원 12"/>
          <p:cNvSpPr/>
          <p:nvPr/>
        </p:nvSpPr>
        <p:spPr>
          <a:xfrm>
            <a:off x="5691459" y="3586163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en-US" altLang="ko-KR" dirty="0"/>
          </a:p>
        </p:txBody>
      </p:sp>
      <p:sp>
        <p:nvSpPr>
          <p:cNvPr id="14" name="타원 13"/>
          <p:cNvSpPr/>
          <p:nvPr/>
        </p:nvSpPr>
        <p:spPr>
          <a:xfrm>
            <a:off x="4825756" y="4685614"/>
            <a:ext cx="288000" cy="288000"/>
          </a:xfrm>
          <a:prstGeom prst="ellipse">
            <a:avLst/>
          </a:prstGeom>
          <a:gradFill flip="none" rotWithShape="1">
            <a:gsLst>
              <a:gs pos="39000">
                <a:srgbClr val="7030A0">
                  <a:alpha val="5300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8553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784661"/>
              </p:ext>
            </p:extLst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회원가입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_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약관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이학근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23-07-18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마이페이지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304528"/>
              </p:ext>
            </p:extLst>
          </p:nvPr>
        </p:nvGraphicFramePr>
        <p:xfrm>
          <a:off x="8092377" y="270530"/>
          <a:ext cx="3679571" cy="246214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전체 약관 동의 체크 시 전체 약관 동의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필수 약관 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개 중 하나라도 체크하지 않을 시 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경고 메시지 출력 후 다음단계 이동 차단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이메일 인증 절차 진행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약관 동의 및 이메일 인증 완료 시 다음 단계로 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이동 가능 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그렇지 않은 상태에서 버튼 클릭 시 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체크되지 않은 영역에 대한 경고 메시지 출력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7" y="990601"/>
            <a:ext cx="7607467" cy="5317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타원 2"/>
          <p:cNvSpPr/>
          <p:nvPr/>
        </p:nvSpPr>
        <p:spPr>
          <a:xfrm>
            <a:off x="1837950" y="2151697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1</a:t>
            </a: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818104" y="3599860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2</a:t>
            </a: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879350" y="5430796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3</a:t>
            </a: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79350" y="5891193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762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401051"/>
              </p:ext>
            </p:extLst>
          </p:nvPr>
        </p:nvGraphicFramePr>
        <p:xfrm>
          <a:off x="300788" y="283230"/>
          <a:ext cx="7567866" cy="525907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회원가입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이학근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23-07-18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마이페이지 화면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82794"/>
              </p:ext>
            </p:extLst>
          </p:nvPr>
        </p:nvGraphicFramePr>
        <p:xfrm>
          <a:off x="8092377" y="270530"/>
          <a:ext cx="3679571" cy="215150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비밀번호 일치 여부 체크 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불일치 시</a:t>
                      </a:r>
                      <a:r>
                        <a:rPr lang="ko-KR" altLang="en-US" sz="1000" kern="0" spc="0" baseline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000" kern="0" spc="0" baseline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alert </a:t>
                      </a:r>
                      <a:r>
                        <a:rPr lang="ko-KR" altLang="en-US" sz="1000" kern="0" spc="0" baseline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호출</a:t>
                      </a:r>
                      <a:r>
                        <a:rPr lang="en-US" altLang="ko-KR" sz="1000" kern="0" spc="0" baseline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baseline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가입 불가</a:t>
                      </a:r>
                      <a:r>
                        <a:rPr lang="en-US" altLang="ko-KR" sz="1000" kern="0" spc="0" baseline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API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활용한 주소지 검색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이메일 인증 절차 진행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내용 이상 없을 시 회원 가입 완료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테이블에 회원 정보 저장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7" y="1100667"/>
            <a:ext cx="7607467" cy="520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타원 2"/>
          <p:cNvSpPr/>
          <p:nvPr/>
        </p:nvSpPr>
        <p:spPr>
          <a:xfrm>
            <a:off x="5546350" y="3045333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1</a:t>
            </a: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546350" y="3438463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2</a:t>
            </a: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996017" y="4634929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3</a:t>
            </a: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048683" y="5289549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640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229861"/>
              </p:ext>
            </p:extLst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주문목록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배송조회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이학근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23-07-18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805585"/>
              </p:ext>
            </p:extLst>
          </p:nvPr>
        </p:nvGraphicFramePr>
        <p:xfrm>
          <a:off x="8092377" y="270530"/>
          <a:ext cx="3679571" cy="221830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회원의 등급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쿠폰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적립금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예치금 정보를 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에서 불러온 후 화면에 출력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주문목록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배송을 기간별로 조회 가능하며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직접 기간을 입력하여 조회 가능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입력한 기간에 해당하는 내역을 출력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메뉴로 이동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584598"/>
              </p:ext>
            </p:extLst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7" y="1494366"/>
            <a:ext cx="7607467" cy="476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타원 2"/>
          <p:cNvSpPr/>
          <p:nvPr/>
        </p:nvSpPr>
        <p:spPr>
          <a:xfrm>
            <a:off x="2032683" y="2607734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1</a:t>
            </a: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076979" y="3721102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2</a:t>
            </a: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032683" y="4651863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3</a:t>
            </a: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19883" y="3875616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099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861777"/>
              </p:ext>
            </p:extLst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취소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반품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교환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이학근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23-07-18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09696"/>
              </p:ext>
            </p:extLst>
          </p:nvPr>
        </p:nvGraphicFramePr>
        <p:xfrm>
          <a:off x="8092377" y="270530"/>
          <a:ext cx="3679571" cy="1875790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회원의 등급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쿠폰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적립금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예치금 정보를 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에서 불러온 후 화면에 출력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취소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반품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교환 내역을 기간별로 조회 가능하며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직접 기간을 입력하여 조회 가능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입력한 기간에 해당하는 내역을 출력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8" y="1541228"/>
            <a:ext cx="7565413" cy="4563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타원 9"/>
          <p:cNvSpPr/>
          <p:nvPr/>
        </p:nvSpPr>
        <p:spPr>
          <a:xfrm>
            <a:off x="1990570" y="2484968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1</a:t>
            </a: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991475" y="3674240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2</a:t>
            </a: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990570" y="4956663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758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117312"/>
              </p:ext>
            </p:extLst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환불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입금 내역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이학근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23-07-18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019234"/>
              </p:ext>
            </p:extLst>
          </p:nvPr>
        </p:nvGraphicFramePr>
        <p:xfrm>
          <a:off x="8092377" y="270530"/>
          <a:ext cx="3679571" cy="1875790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회원의 등급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쿠폰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적립금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예치금 정보를 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에서 불러온 후 화면에 출력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환불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입금 내역을 기간별로 조회 가능하며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직접 기간을 입력하여 조회 가능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입력한 기간에 해당하는 내역을 출력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8" y="1403615"/>
            <a:ext cx="7732926" cy="4822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타원 9"/>
          <p:cNvSpPr/>
          <p:nvPr/>
        </p:nvSpPr>
        <p:spPr>
          <a:xfrm>
            <a:off x="1990570" y="2484968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1</a:t>
            </a: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990570" y="3689087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2</a:t>
            </a: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990570" y="5032863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233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116351"/>
              </p:ext>
            </p:extLst>
          </p:nvPr>
        </p:nvGraphicFramePr>
        <p:xfrm>
          <a:off x="695325" y="1529291"/>
          <a:ext cx="11020425" cy="1299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8307110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883379373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778289619"/>
                    </a:ext>
                  </a:extLst>
                </a:gridCol>
                <a:gridCol w="4439081">
                  <a:extLst>
                    <a:ext uri="{9D8B030D-6E8A-4147-A177-3AD203B41FA5}">
                      <a16:colId xmlns:a16="http://schemas.microsoft.com/office/drawing/2014/main" val="1105290459"/>
                    </a:ext>
                  </a:extLst>
                </a:gridCol>
                <a:gridCol w="1347572">
                  <a:extLst>
                    <a:ext uri="{9D8B030D-6E8A-4147-A177-3AD203B41FA5}">
                      <a16:colId xmlns:a16="http://schemas.microsoft.com/office/drawing/2014/main" val="2630549497"/>
                    </a:ext>
                  </a:extLst>
                </a:gridCol>
                <a:gridCol w="1347572">
                  <a:extLst>
                    <a:ext uri="{9D8B030D-6E8A-4147-A177-3AD203B41FA5}">
                      <a16:colId xmlns:a16="http://schemas.microsoft.com/office/drawing/2014/main" val="2292795812"/>
                    </a:ext>
                  </a:extLst>
                </a:gridCol>
              </a:tblGrid>
              <a:tr h="4332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Component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ScreenID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944287"/>
                  </a:ext>
                </a:extLst>
              </a:tr>
              <a:tr h="43321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2023.07.17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341973"/>
                  </a:ext>
                </a:extLst>
              </a:tr>
              <a:tr h="43321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73782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695325" y="624959"/>
            <a:ext cx="26907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smtClean="0"/>
              <a:t>List of Screen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08153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320704"/>
              </p:ext>
            </p:extLst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</a:t>
                      </a:r>
                      <a:r>
                        <a:rPr lang="en-US" sz="1000" b="1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찜리스트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이학근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23-07-18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71303"/>
              </p:ext>
            </p:extLst>
          </p:nvPr>
        </p:nvGraphicFramePr>
        <p:xfrm>
          <a:off x="8092377" y="270530"/>
          <a:ext cx="3679571" cy="221830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회원의 등급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쿠폰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적립금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예치금 정보를 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에서 불러온 후 화면에 출력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제품 페이지에서 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‘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찜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＇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을 클릭한 상품 정보를 테이블에 저장 후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게시판에 출력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선택한 상품을 찜 상품 테이블에서 삭제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선택한 상품을 장바구니 테이블에 저장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8" y="1277553"/>
            <a:ext cx="7567866" cy="4617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타원 9"/>
          <p:cNvSpPr/>
          <p:nvPr/>
        </p:nvSpPr>
        <p:spPr>
          <a:xfrm>
            <a:off x="2076979" y="2252134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1</a:t>
            </a: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076979" y="3797831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2</a:t>
            </a: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076979" y="4478378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3</a:t>
            </a: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153946" y="4478378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593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16408"/>
              </p:ext>
            </p:extLst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쿠폰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이학근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23-07-18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263352"/>
              </p:ext>
            </p:extLst>
          </p:nvPr>
        </p:nvGraphicFramePr>
        <p:xfrm>
          <a:off x="8092377" y="270530"/>
          <a:ext cx="3679571" cy="344627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회원의 등급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쿠폰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적립금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예치금 정보를 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에서 불러온 후 화면에 출력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보유한 쿠폰을 기간별로 조회 가능하며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직접 기간을 입력하여 조회 가능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 보유 쿠폰 중 사용 가능한 쿠폰의 이미지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사용조건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유효기간을 게시판에 출력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 보유 쿠폰 중 유효기간이 지난 쿠폰의 정보를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게시판에 출력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5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쿠폰 정보 게시판에 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PageNation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적용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30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6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자세히보기 버튼 클릭 시 사용 조건 상세 정보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출력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664191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783437"/>
              </p:ext>
            </p:extLst>
          </p:nvPr>
        </p:nvGraphicFramePr>
        <p:xfrm>
          <a:off x="8092377" y="3870283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8" y="1167686"/>
            <a:ext cx="7567866" cy="4836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타원 9"/>
          <p:cNvSpPr/>
          <p:nvPr/>
        </p:nvSpPr>
        <p:spPr>
          <a:xfrm>
            <a:off x="2076979" y="2184400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1</a:t>
            </a: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076979" y="3463396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2</a:t>
            </a: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076979" y="4233862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3</a:t>
            </a:r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50845" y="3912003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4</a:t>
            </a:r>
            <a:endParaRPr lang="ko-KR" altLang="en-US" sz="1050"/>
          </a:p>
        </p:txBody>
      </p:sp>
      <p:sp>
        <p:nvSpPr>
          <p:cNvPr id="15" name="타원 14"/>
          <p:cNvSpPr/>
          <p:nvPr/>
        </p:nvSpPr>
        <p:spPr>
          <a:xfrm>
            <a:off x="3685645" y="5690003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5</a:t>
            </a:r>
            <a:endParaRPr lang="ko-KR" altLang="en-US" sz="1050"/>
          </a:p>
        </p:txBody>
      </p:sp>
      <p:sp>
        <p:nvSpPr>
          <p:cNvPr id="16" name="타원 15"/>
          <p:cNvSpPr/>
          <p:nvPr/>
        </p:nvSpPr>
        <p:spPr>
          <a:xfrm>
            <a:off x="4362977" y="5075662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6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3463070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895628"/>
              </p:ext>
            </p:extLst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예치금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이학근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23-07-18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220372"/>
              </p:ext>
            </p:extLst>
          </p:nvPr>
        </p:nvGraphicFramePr>
        <p:xfrm>
          <a:off x="8092377" y="270530"/>
          <a:ext cx="3679571" cy="1875790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회원의 등급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쿠폰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적립금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예치금 정보를 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에서 불러온 후 화면에 출력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보유한 예치금액을 기간별로 조회 가능하며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직접 기간을 입력하여 조회 가능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보유한 예치금 정보를 게시판에 출력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44719"/>
              </p:ext>
            </p:extLst>
          </p:nvPr>
        </p:nvGraphicFramePr>
        <p:xfrm>
          <a:off x="8108442" y="2316099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8" y="1083733"/>
            <a:ext cx="7567866" cy="5203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타원 9"/>
          <p:cNvSpPr/>
          <p:nvPr/>
        </p:nvSpPr>
        <p:spPr>
          <a:xfrm>
            <a:off x="2076979" y="2252134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1</a:t>
            </a: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076979" y="3543301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2</a:t>
            </a: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6979" y="4491568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17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846494"/>
              </p:ext>
            </p:extLst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적립금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이학근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23-07-18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140251"/>
              </p:ext>
            </p:extLst>
          </p:nvPr>
        </p:nvGraphicFramePr>
        <p:xfrm>
          <a:off x="8092377" y="270530"/>
          <a:ext cx="3679571" cy="1875790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회원의 등급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쿠폰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적립금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예치금 정보를 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에서 불러온 후 화면에 출력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보유한 적립금액을 기간별로 조회 가능하며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직접 기간을 입력하여 조회 가능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보유한 적립금 정보를 게시판에 출력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108442" y="2316099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8" y="923374"/>
            <a:ext cx="7567866" cy="559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타원 9"/>
          <p:cNvSpPr/>
          <p:nvPr/>
        </p:nvSpPr>
        <p:spPr>
          <a:xfrm>
            <a:off x="2076979" y="2252134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1</a:t>
            </a: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076979" y="3543301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2</a:t>
            </a: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6979" y="4491568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4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461551"/>
              </p:ext>
            </p:extLst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1:1</a:t>
                      </a:r>
                      <a:r>
                        <a:rPr lang="en-US" altLang="ko-KR" sz="1000" kern="0" spc="0" baseline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baseline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문의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이학근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23-07-18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211972"/>
              </p:ext>
            </p:extLst>
          </p:nvPr>
        </p:nvGraphicFramePr>
        <p:xfrm>
          <a:off x="8092377" y="270530"/>
          <a:ext cx="3679571" cy="1171321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기간별 문의 내역 조회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문의 내역 게시판에 출력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726377"/>
              </p:ext>
            </p:extLst>
          </p:nvPr>
        </p:nvGraphicFramePr>
        <p:xfrm>
          <a:off x="8092377" y="1671774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8" y="923374"/>
            <a:ext cx="7567866" cy="5265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타원 9"/>
          <p:cNvSpPr/>
          <p:nvPr/>
        </p:nvSpPr>
        <p:spPr>
          <a:xfrm>
            <a:off x="1789111" y="2146320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1</a:t>
            </a: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789111" y="3492031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2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769529"/>
              </p:ext>
            </p:extLst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회원정보 변경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이학근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23-07-18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033730"/>
              </p:ext>
            </p:extLst>
          </p:nvPr>
        </p:nvGraphicFramePr>
        <p:xfrm>
          <a:off x="8092377" y="270530"/>
          <a:ext cx="3679571" cy="185635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변경 정보 입력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새 비밀번호 일치 여부 체크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주소지 검색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4944477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부가 정보 입력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797613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496140"/>
              </p:ext>
            </p:extLst>
          </p:nvPr>
        </p:nvGraphicFramePr>
        <p:xfrm>
          <a:off x="8092377" y="3214432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8" y="1140842"/>
            <a:ext cx="7567866" cy="5480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타원 9"/>
          <p:cNvSpPr/>
          <p:nvPr/>
        </p:nvSpPr>
        <p:spPr>
          <a:xfrm>
            <a:off x="1789111" y="2255044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1</a:t>
            </a: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209644" y="2390055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2</a:t>
            </a: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209644" y="3458341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3</a:t>
            </a:r>
            <a:endParaRPr lang="ko-KR" altLang="en-US" sz="1050"/>
          </a:p>
        </p:txBody>
      </p:sp>
      <p:sp>
        <p:nvSpPr>
          <p:cNvPr id="13" name="타원 12"/>
          <p:cNvSpPr/>
          <p:nvPr/>
        </p:nvSpPr>
        <p:spPr>
          <a:xfrm>
            <a:off x="1789111" y="5067007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3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300168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969017"/>
              </p:ext>
            </p:extLst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 탈퇴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이학근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23-07-18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184451"/>
              </p:ext>
            </p:extLst>
          </p:nvPr>
        </p:nvGraphicFramePr>
        <p:xfrm>
          <a:off x="8092377" y="270530"/>
          <a:ext cx="3679571" cy="2198878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 탈퇴 주의사항 안내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탈퇴 사유 체크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사용자의 글 입력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4944477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이전 페이지로 이동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797613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5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컨트롤러에 탈퇴 기능 요청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922579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3214432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8" y="1049866"/>
            <a:ext cx="7567866" cy="5528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타원 9"/>
          <p:cNvSpPr/>
          <p:nvPr/>
        </p:nvSpPr>
        <p:spPr>
          <a:xfrm>
            <a:off x="1741012" y="2635587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1</a:t>
            </a: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741012" y="4046653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2</a:t>
            </a: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304644" y="5930607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4</a:t>
            </a:r>
            <a:endParaRPr lang="ko-KR" altLang="en-US" sz="1050"/>
          </a:p>
        </p:txBody>
      </p:sp>
      <p:sp>
        <p:nvSpPr>
          <p:cNvPr id="13" name="타원 12"/>
          <p:cNvSpPr/>
          <p:nvPr/>
        </p:nvSpPr>
        <p:spPr>
          <a:xfrm>
            <a:off x="1741012" y="4999273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3</a:t>
            </a:r>
            <a:endParaRPr lang="ko-KR" altLang="en-US" sz="1050"/>
          </a:p>
        </p:txBody>
      </p:sp>
      <p:sp>
        <p:nvSpPr>
          <p:cNvPr id="14" name="타원 13"/>
          <p:cNvSpPr/>
          <p:nvPr/>
        </p:nvSpPr>
        <p:spPr>
          <a:xfrm>
            <a:off x="5235044" y="5930607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5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96071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59514"/>
              </p:ext>
            </p:extLst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배송지 관리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이학근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23-07-18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987975"/>
              </p:ext>
            </p:extLst>
          </p:nvPr>
        </p:nvGraphicFramePr>
        <p:xfrm>
          <a:off x="8092377" y="270530"/>
          <a:ext cx="3679571" cy="1694815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회원의 등급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쿠폰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적립금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예치금 정보를 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에서 불러온 후 화면에 출력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저장한 배송지 목록 출력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배송지 추가 기능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4944477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3214432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8" y="1024467"/>
            <a:ext cx="7567866" cy="5418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타원 9"/>
          <p:cNvSpPr/>
          <p:nvPr/>
        </p:nvSpPr>
        <p:spPr>
          <a:xfrm>
            <a:off x="1884946" y="2223876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1</a:t>
            </a: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884946" y="4461519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2</a:t>
            </a: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304644" y="5930607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4</a:t>
            </a:r>
            <a:endParaRPr lang="ko-KR" altLang="en-US" sz="1050"/>
          </a:p>
        </p:txBody>
      </p:sp>
      <p:sp>
        <p:nvSpPr>
          <p:cNvPr id="13" name="타원 12"/>
          <p:cNvSpPr/>
          <p:nvPr/>
        </p:nvSpPr>
        <p:spPr>
          <a:xfrm>
            <a:off x="5979525" y="3691997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3</a:t>
            </a:r>
            <a:endParaRPr lang="ko-KR" altLang="en-US" sz="1050"/>
          </a:p>
        </p:txBody>
      </p:sp>
      <p:sp>
        <p:nvSpPr>
          <p:cNvPr id="14" name="타원 13"/>
          <p:cNvSpPr/>
          <p:nvPr/>
        </p:nvSpPr>
        <p:spPr>
          <a:xfrm>
            <a:off x="5235044" y="5930607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5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297830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148430"/>
              </p:ext>
            </p:extLst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나의 플러스 리뷰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이학근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23-07-18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076238"/>
              </p:ext>
            </p:extLst>
          </p:nvPr>
        </p:nvGraphicFramePr>
        <p:xfrm>
          <a:off x="8092377" y="270530"/>
          <a:ext cx="3679571" cy="1171321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베스트 리뷰 이미지 출력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나의 리뷰 목록 출력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3214432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8" y="1032933"/>
            <a:ext cx="7567866" cy="546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타원 9"/>
          <p:cNvSpPr/>
          <p:nvPr/>
        </p:nvSpPr>
        <p:spPr>
          <a:xfrm>
            <a:off x="2926346" y="2607734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1</a:t>
            </a: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076979" y="5138853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70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713941"/>
              </p:ext>
            </p:extLst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장바구니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이학근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23-07-18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312891"/>
              </p:ext>
            </p:extLst>
          </p:nvPr>
        </p:nvGraphicFramePr>
        <p:xfrm>
          <a:off x="8092377" y="270530"/>
          <a:ext cx="3679571" cy="3064891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사용자의 장바구니 상품 목록 출력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이전에 보던 페이지로 이동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사용자의 장바구니 상품 개수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총 금액 계산하여 출력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96393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선택된 상품 장바구니 목록에서 삭제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289595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5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선택된 상품 위시리스트 테이블에 저장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7770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6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선택된 상품에 한하여 주문 페이지로 이동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83629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7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전체 체크박스를 체크할 경우 전체 목록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 페이지로 이동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030433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21981"/>
              </p:ext>
            </p:extLst>
          </p:nvPr>
        </p:nvGraphicFramePr>
        <p:xfrm>
          <a:off x="8092377" y="3561226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8" y="1007533"/>
            <a:ext cx="7567866" cy="5477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타원 9"/>
          <p:cNvSpPr/>
          <p:nvPr/>
        </p:nvSpPr>
        <p:spPr>
          <a:xfrm>
            <a:off x="628761" y="2975205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1</a:t>
            </a: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28761" y="3730095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2</a:t>
            </a: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238625" y="4047868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3</a:t>
            </a: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28761" y="4640535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4</a:t>
            </a:r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94627" y="4640535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5</a:t>
            </a:r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281640" y="4713301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6</a:t>
            </a: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271306" y="4686197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7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19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698612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915404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강현정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2023.07.17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로그인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90" y="1109758"/>
            <a:ext cx="4439270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35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856846"/>
              </p:ext>
            </p:extLst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주문서 작성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결제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이학근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23-07-18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337573"/>
              </p:ext>
            </p:extLst>
          </p:nvPr>
        </p:nvGraphicFramePr>
        <p:xfrm>
          <a:off x="8092377" y="270530"/>
          <a:ext cx="3679571" cy="1694815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결제 선택된 상품 목록 출력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 예정 상품의 총 금액 계산하여 출력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주문자 정보 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에서 불러오기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다른 정보로 재입력 가능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963930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599761"/>
              </p:ext>
            </p:extLst>
          </p:nvPr>
        </p:nvGraphicFramePr>
        <p:xfrm>
          <a:off x="8092377" y="2332037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8" y="1302709"/>
            <a:ext cx="7567866" cy="4887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타원 9"/>
          <p:cNvSpPr/>
          <p:nvPr/>
        </p:nvSpPr>
        <p:spPr>
          <a:xfrm>
            <a:off x="628761" y="2730500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1</a:t>
            </a: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28761" y="3382611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2</a:t>
            </a: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28761" y="4710669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3</a:t>
            </a: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634427" y="2405335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61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주문서 작성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결제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이학근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23-07-18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766765"/>
              </p:ext>
            </p:extLst>
          </p:nvPr>
        </p:nvGraphicFramePr>
        <p:xfrm>
          <a:off x="8092377" y="270530"/>
          <a:ext cx="3679571" cy="4304411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선택한 배송지 카테고리에</a:t>
                      </a:r>
                      <a:r>
                        <a:rPr lang="ko-KR" altLang="en-US" sz="1000" kern="0" spc="0" baseline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따라</a:t>
                      </a:r>
                      <a:endParaRPr lang="en-US" altLang="ko-KR" sz="1000" kern="0" spc="0" baseline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그에 맞는 해당 주소를 </a:t>
                      </a:r>
                      <a:r>
                        <a:rPr lang="en-US" altLang="ko-KR" sz="1000" kern="0" spc="0" baseline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baseline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에서 불러오기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 예정 상품의 총 금액 계산하여 출력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선택한 배송지 정보 출력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96393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결제 정보 출력 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보유한 적립금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예치금 사용 시 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결제 금액에서 차감 후 최종 금액 출력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2835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5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결제수단 선택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15389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6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최종 결제금액 표시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85573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7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개인정보 제공 동의 체크 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미체크 시 결제 진행 불가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57291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8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결제하기 버튼 클릭 시 결제 정보를 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테이블에 저장할 수 있도록 컨트롤러에 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요청하기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411297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930805"/>
              </p:ext>
            </p:extLst>
          </p:nvPr>
        </p:nvGraphicFramePr>
        <p:xfrm>
          <a:off x="8104801" y="4860597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8" y="1032932"/>
            <a:ext cx="7567866" cy="5596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타원 9"/>
          <p:cNvSpPr/>
          <p:nvPr/>
        </p:nvSpPr>
        <p:spPr>
          <a:xfrm>
            <a:off x="628761" y="1463881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1</a:t>
            </a: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28761" y="5152232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5</a:t>
            </a: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28761" y="3920597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4</a:t>
            </a: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28761" y="2484968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3</a:t>
            </a:r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802827" y="5694628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6</a:t>
            </a:r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13160" y="5940160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7</a:t>
            </a: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338093" y="6261893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8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62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802002"/>
              </p:ext>
            </p:extLst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구매 현황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이학근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23-07-19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707439"/>
              </p:ext>
            </p:extLst>
          </p:nvPr>
        </p:nvGraphicFramePr>
        <p:xfrm>
          <a:off x="8092377" y="270530"/>
          <a:ext cx="3679571" cy="294982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사용자의 주문 정보를 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통해 출력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 상태에 따라 배송지 변경 신청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배송지 변경 시 주문 테이블의 배송지 정보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변경하여 저장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 시작 상태일 경우 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alert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메시지 호출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선택 상품 주문 테이블에서 삭제 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단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 시작 상태일 경우 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alert 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메시지 호출 후 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취소 불가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96393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선택 상품 환불 신청 페이지로 이동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28351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104801" y="4860597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8" y="1083733"/>
            <a:ext cx="7567866" cy="5191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타원 9"/>
          <p:cNvSpPr/>
          <p:nvPr/>
        </p:nvSpPr>
        <p:spPr>
          <a:xfrm>
            <a:off x="628761" y="2920640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1</a:t>
            </a: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530962" y="4252547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4</a:t>
            </a: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979525" y="3443716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2</a:t>
            </a: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525292" y="4231116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4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구매 현황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이학근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23-07-19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617282"/>
              </p:ext>
            </p:extLst>
          </p:nvPr>
        </p:nvGraphicFramePr>
        <p:xfrm>
          <a:off x="8092377" y="270530"/>
          <a:ext cx="3679571" cy="2003933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선택한 상품의 주문 정보를 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통해 출력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환불 금액 출력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주문자 정보를 </a:t>
                      </a: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통해 출력 후 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환불 사유 작성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96393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선택 상품 환불 신청 완료 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28351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734720"/>
              </p:ext>
            </p:extLst>
          </p:nvPr>
        </p:nvGraphicFramePr>
        <p:xfrm>
          <a:off x="8108442" y="2605145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8" y="1304926"/>
            <a:ext cx="7567866" cy="4748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타원 9"/>
          <p:cNvSpPr/>
          <p:nvPr/>
        </p:nvSpPr>
        <p:spPr>
          <a:xfrm>
            <a:off x="620295" y="2713568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1</a:t>
            </a: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016362" y="5689399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4</a:t>
            </a: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163544" y="3188415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2</a:t>
            </a: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20295" y="4367742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3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505552"/>
              </p:ext>
            </p:extLst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검색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이학근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23-07-19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811695"/>
              </p:ext>
            </p:extLst>
          </p:nvPr>
        </p:nvGraphicFramePr>
        <p:xfrm>
          <a:off x="8092377" y="270530"/>
          <a:ext cx="3679571" cy="1661414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돋보기 아이콘 클릭 시 검색 화면 나타남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검색어 입력 후 돋보기 아이콘 클릭 시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상품 페이지로 이동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사용자의 최근 검색어 목록 불러와서 출력</a:t>
                      </a:r>
                      <a:endParaRPr lang="en-US" altLang="ko-KR" sz="1000" kern="0" spc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963930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204383"/>
              </p:ext>
            </p:extLst>
          </p:nvPr>
        </p:nvGraphicFramePr>
        <p:xfrm>
          <a:off x="8074406" y="2197902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7" y="1243530"/>
            <a:ext cx="7595193" cy="4691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타원 16"/>
          <p:cNvSpPr/>
          <p:nvPr/>
        </p:nvSpPr>
        <p:spPr>
          <a:xfrm>
            <a:off x="2322094" y="2489537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2</a:t>
            </a: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562377" y="1277502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1</a:t>
            </a: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322094" y="2836334"/>
            <a:ext cx="287868" cy="2455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3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68076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커뮤니티 공지사항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이지현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23-07-19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커뮤니티 버튼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클릭시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공지사항 화면으로 이동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공지사항 글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클릭시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상세 내용으로 이동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하단에 공지사항 제목으로 검색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조회수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페이징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010"/>
            <a:ext cx="8092377" cy="4046189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5139950" y="1838414"/>
            <a:ext cx="244850" cy="208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/>
              <a:t>1</a:t>
            </a:r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801338" y="3295941"/>
            <a:ext cx="244850" cy="208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2</a:t>
            </a:r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5680938" y="4786074"/>
            <a:ext cx="244850" cy="208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4852571" y="3938942"/>
            <a:ext cx="244850" cy="208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516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0" y="283230"/>
          <a:ext cx="8092376" cy="803148"/>
        </p:xfrm>
        <a:graphic>
          <a:graphicData uri="http://schemas.openxmlformats.org/drawingml/2006/table">
            <a:tbl>
              <a:tblPr/>
              <a:tblGrid>
                <a:gridCol w="1259227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308762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962011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912475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962011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962011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912475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813404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커뮤니티 공지사항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_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이지현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23-07-19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공지사항 글 상세 내용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우측 하단 버튼 목록으로 이동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010"/>
            <a:ext cx="8092377" cy="4046189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293812" y="2811927"/>
            <a:ext cx="244850" cy="208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7696005" y="5109634"/>
            <a:ext cx="244850" cy="208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4052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커뮤니티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1:1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문의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이지현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23-07-19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092377" y="270530"/>
          <a:ext cx="3679571" cy="261104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2655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00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1:1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문의사항 화면으로 이동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00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내용작성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에디터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4591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/>
                        <a:t>비회원시</a:t>
                      </a:r>
                      <a:r>
                        <a:rPr lang="ko-KR" altLang="en-US" sz="1000" dirty="0" smtClean="0"/>
                        <a:t> 하단 개인정보 체크박스 확인</a:t>
                      </a:r>
                      <a:endParaRPr lang="ko-KR" altLang="en-US" sz="1000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00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하단 비회원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글작성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전체 보기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클릭시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개인정보처리방침 페이지 이동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00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5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이전 버튼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클릭시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FAQ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 이동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004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저장 버튼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클릭시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1:1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작성 내용 확인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" y="1244543"/>
            <a:ext cx="8064586" cy="537639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736405" y="2854679"/>
            <a:ext cx="244850" cy="208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293812" y="2330741"/>
            <a:ext cx="244850" cy="208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2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1304146" y="5776674"/>
            <a:ext cx="244850" cy="208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3293812" y="6132274"/>
            <a:ext cx="244850" cy="208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4800878" y="6126545"/>
            <a:ext cx="244850" cy="208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63463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0" y="283230"/>
          <a:ext cx="8092376" cy="1046988"/>
        </p:xfrm>
        <a:graphic>
          <a:graphicData uri="http://schemas.openxmlformats.org/drawingml/2006/table">
            <a:tbl>
              <a:tblPr/>
              <a:tblGrid>
                <a:gridCol w="1259227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308762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962011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912475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962011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962011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912475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813404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커뮤니티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1:1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문의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_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개인정보처리방침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이지현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23-07-19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개인정보처리방침 상세 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62138"/>
            <a:ext cx="8092378" cy="3646739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126345" y="3397123"/>
            <a:ext cx="244850" cy="208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0812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6068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커뮤니티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FAQ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이지현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23-07-19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FAQ</a:t>
                      </a:r>
                      <a:r>
                        <a:rPr lang="en-US" altLang="ko-KR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클릭시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해당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화면으로 이동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상단 좌측 자주 묻는 질문 검색 기능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상단 우측 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1:1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문의하기 버튼 이동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상단 분류에 따라 해당 분류 글 검색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5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글 우측 버튼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6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페이징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" y="892828"/>
            <a:ext cx="8066976" cy="5965172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76517" y="2626079"/>
            <a:ext cx="244850" cy="208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4535231" y="2392094"/>
            <a:ext cx="244850" cy="208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2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6013858" y="2417238"/>
            <a:ext cx="244850" cy="208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3244884" y="3153426"/>
            <a:ext cx="244850" cy="208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7493279" y="3710342"/>
            <a:ext cx="244850" cy="208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4439673" y="6527857"/>
            <a:ext cx="244850" cy="208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221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698612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915404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강현정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2023.07.17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시스템 관리자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로그보기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25" y="1228492"/>
            <a:ext cx="6868484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8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1844" y="283230"/>
          <a:ext cx="7856810" cy="559308"/>
        </p:xfrm>
        <a:graphic>
          <a:graphicData uri="http://schemas.openxmlformats.org/drawingml/2006/table">
            <a:tbl>
              <a:tblPr/>
              <a:tblGrid>
                <a:gridCol w="1222571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7066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934007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85914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934007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934007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885914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789726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커뮤니티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FAQ_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이지현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23-07-19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글 우측 버튼 내림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상세 내용 보이기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올림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글 감추기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" y="1021443"/>
            <a:ext cx="8080531" cy="6029607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7510212" y="3834522"/>
            <a:ext cx="244850" cy="208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15338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1844" y="283230"/>
          <a:ext cx="8080532" cy="803148"/>
        </p:xfrm>
        <a:graphic>
          <a:graphicData uri="http://schemas.openxmlformats.org/drawingml/2006/table">
            <a:tbl>
              <a:tblPr/>
              <a:tblGrid>
                <a:gridCol w="1257384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306846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960603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911140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960603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960603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911140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812213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고객상담센터 이메일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이지현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23-07-19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고객상담센터 이메일 주소 클릭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메일 </a:t>
                      </a:r>
                      <a:r>
                        <a:rPr lang="ko-KR" altLang="en-US" sz="10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연결화면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이동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9868"/>
            <a:ext cx="8092376" cy="40461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79" y="1859983"/>
            <a:ext cx="5983771" cy="4046073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024745" y="4782789"/>
            <a:ext cx="244850" cy="2088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750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698612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915404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강현정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2023.07.17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관리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등록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9" y="1028344"/>
            <a:ext cx="7483988" cy="452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20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698612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915404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강현정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2023.07.17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리스트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39" y="1372966"/>
            <a:ext cx="7057718" cy="23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5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788" y="283230"/>
          <a:ext cx="7567866" cy="559308"/>
        </p:xfrm>
        <a:graphic>
          <a:graphicData uri="http://schemas.openxmlformats.org/drawingml/2006/table">
            <a:tbl>
              <a:tblPr/>
              <a:tblGrid>
                <a:gridCol w="1177609">
                  <a:extLst>
                    <a:ext uri="{9D8B030D-6E8A-4147-A177-3AD203B41FA5}">
                      <a16:colId xmlns:a16="http://schemas.microsoft.com/office/drawing/2014/main" val="757194147"/>
                    </a:ext>
                  </a:extLst>
                </a:gridCol>
                <a:gridCol w="1223934">
                  <a:extLst>
                    <a:ext uri="{9D8B030D-6E8A-4147-A177-3AD203B41FA5}">
                      <a16:colId xmlns:a16="http://schemas.microsoft.com/office/drawing/2014/main" val="161912893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86323669"/>
                    </a:ext>
                  </a:extLst>
                </a:gridCol>
                <a:gridCol w="853333">
                  <a:extLst>
                    <a:ext uri="{9D8B030D-6E8A-4147-A177-3AD203B41FA5}">
                      <a16:colId xmlns:a16="http://schemas.microsoft.com/office/drawing/2014/main" val="1653657140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3167049086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979856517"/>
                    </a:ext>
                  </a:extLst>
                </a:gridCol>
                <a:gridCol w="698612">
                  <a:extLst>
                    <a:ext uri="{9D8B030D-6E8A-4147-A177-3AD203B41FA5}">
                      <a16:colId xmlns:a16="http://schemas.microsoft.com/office/drawing/2014/main" val="2203131010"/>
                    </a:ext>
                  </a:extLst>
                </a:gridCol>
                <a:gridCol w="915404">
                  <a:extLst>
                    <a:ext uri="{9D8B030D-6E8A-4147-A177-3AD203B41FA5}">
                      <a16:colId xmlns:a16="http://schemas.microsoft.com/office/drawing/2014/main" val="1134614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Page Title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ScreenID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Author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강현정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Date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2023.07.17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8803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Path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공지사항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 등록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240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0913" y="351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092377" y="270530"/>
          <a:ext cx="3679571" cy="254139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Function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3207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56088" y="2730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092377" y="2985961"/>
          <a:ext cx="3715512" cy="828802"/>
        </p:xfrm>
        <a:graphic>
          <a:graphicData uri="http://schemas.openxmlformats.org/drawingml/2006/table">
            <a:tbl>
              <a:tblPr/>
              <a:tblGrid>
                <a:gridCol w="1857756">
                  <a:extLst>
                    <a:ext uri="{9D8B030D-6E8A-4147-A177-3AD203B41FA5}">
                      <a16:colId xmlns:a16="http://schemas.microsoft.com/office/drawing/2014/main" val="3257328205"/>
                    </a:ext>
                  </a:extLst>
                </a:gridCol>
                <a:gridCol w="1857756">
                  <a:extLst>
                    <a:ext uri="{9D8B030D-6E8A-4147-A177-3AD203B41FA5}">
                      <a16:colId xmlns:a16="http://schemas.microsoft.com/office/drawing/2014/main" val="761759244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Screen Description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4959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897336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238625" y="3586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00788" y="1101539"/>
            <a:ext cx="7465477" cy="4172322"/>
            <a:chOff x="300788" y="1101539"/>
            <a:chExt cx="7465477" cy="417232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788" y="1101539"/>
              <a:ext cx="7465477" cy="417232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8917" y="2072687"/>
              <a:ext cx="4099183" cy="2561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8293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2256</Words>
  <Application>Microsoft Office PowerPoint</Application>
  <PresentationFormat>와이드스크린</PresentationFormat>
  <Paragraphs>1007</Paragraphs>
  <Slides>61</Slides>
  <Notes>0</Notes>
  <HiddenSlides>13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5" baseType="lpstr"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</dc:creator>
  <cp:lastModifiedBy>ez</cp:lastModifiedBy>
  <cp:revision>25</cp:revision>
  <dcterms:created xsi:type="dcterms:W3CDTF">2023-07-17T07:31:40Z</dcterms:created>
  <dcterms:modified xsi:type="dcterms:W3CDTF">2023-07-19T02:52:35Z</dcterms:modified>
</cp:coreProperties>
</file>